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58" r:id="rId4"/>
    <p:sldId id="256" r:id="rId5"/>
    <p:sldId id="260" r:id="rId6"/>
    <p:sldId id="259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 Oster" initials="AO" lastIdx="1" clrIdx="0">
    <p:extLst>
      <p:ext uri="{19B8F6BF-5375-455C-9EA6-DF929625EA0E}">
        <p15:presenceInfo xmlns:p15="http://schemas.microsoft.com/office/powerpoint/2012/main" userId="Alexander Ost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5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B043-BFE3-4ABE-9774-CD647B227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70EE6-14A6-4C98-B7DA-52C4C5929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0262D-5EA2-4AE1-8A6C-4992B9B17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C8E9-86A9-4DC7-85BF-6AB114569B14}" type="datetimeFigureOut">
              <a:rPr lang="de-DE" smtClean="0"/>
              <a:t>05.11.2020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BBBB2-9031-436B-83CC-2BE125B25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698DA-94BD-4B1E-97C8-9C3FF40C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61FD-7733-47B2-B337-3E82BA6B8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9589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4588E-301E-4ADD-9C72-AD27611A6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157D1-9CD4-4A7C-A680-BFBD794C6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9BAB9-EDDE-4692-89D3-67E2AA534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C8E9-86A9-4DC7-85BF-6AB114569B14}" type="datetimeFigureOut">
              <a:rPr lang="de-DE" smtClean="0"/>
              <a:t>05.11.2020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C6EDC-7A81-4990-83AD-3E9E68D0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5ADD7-E910-42CF-AC8B-C65203A8C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61FD-7733-47B2-B337-3E82BA6B8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83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0EC1F-E126-417C-BC1D-64BD3772B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60D2C9-C8E0-472C-8515-D6A33196B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5039B-94DE-4074-883D-6B9849347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C8E9-86A9-4DC7-85BF-6AB114569B14}" type="datetimeFigureOut">
              <a:rPr lang="de-DE" smtClean="0"/>
              <a:t>05.11.2020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2FC3C-EEF3-436D-AF4C-D1AE7FDE6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E8D1F-AEF4-46FF-8537-074669DE8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61FD-7733-47B2-B337-3E82BA6B8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375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71C0-54B3-4697-9049-D0B98025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78C41-56E8-40B1-93DC-3FC86901A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D3BDE-D66B-44A5-B86E-BD2768434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C8E9-86A9-4DC7-85BF-6AB114569B14}" type="datetimeFigureOut">
              <a:rPr lang="de-DE" smtClean="0"/>
              <a:t>05.11.2020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54270-3280-47A4-BB7B-A3DACB444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02444-35C8-4D6E-B548-E97562147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61FD-7733-47B2-B337-3E82BA6B8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64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6DCF8-3477-48C5-8CE2-9AD81BBED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E2A08-2ECE-4E6E-833A-A4BB9A014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0EBEB-512A-4E72-AC1F-5FC312DF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C8E9-86A9-4DC7-85BF-6AB114569B14}" type="datetimeFigureOut">
              <a:rPr lang="de-DE" smtClean="0"/>
              <a:t>05.11.2020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F8994-064F-4579-9EED-DEBCA1E6F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EF742-7BAA-421D-9171-3244B7A5E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61FD-7733-47B2-B337-3E82BA6B8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6857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4BF6-7C69-482E-9D2E-7D174284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336-7651-4DC5-ABFF-432487798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63D13-5D09-4492-BED6-DE9589369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4CD391-7375-46C7-BFF1-A1705C55E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C8E9-86A9-4DC7-85BF-6AB114569B14}" type="datetimeFigureOut">
              <a:rPr lang="de-DE" smtClean="0"/>
              <a:t>05.11.2020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E48C8-0856-4BA5-8470-510A81B2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546D2-FD14-4486-ACA0-10ACE66B5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61FD-7733-47B2-B337-3E82BA6B8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030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56F9-CEAF-46BF-80C3-878718675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8E5E4-48F1-48B9-A1AE-CA0D02118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5F7FE-6EFC-4A22-B522-126E039AE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34BFC6-F63A-427E-8706-9E0B7E2BC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05ED7-5485-4CE4-BC22-C1CC515187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B91A84-C580-4787-B2D7-C5C191A1A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C8E9-86A9-4DC7-85BF-6AB114569B14}" type="datetimeFigureOut">
              <a:rPr lang="de-DE" smtClean="0"/>
              <a:t>05.11.2020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DA4940-733D-4B86-83A0-648BB4B6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82E6D-566E-4230-9752-7B508DFF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61FD-7733-47B2-B337-3E82BA6B8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5193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464ED-A484-49C2-A64C-D55B3B89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0C96FD-21AA-41A6-9744-66C9C6917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C8E9-86A9-4DC7-85BF-6AB114569B14}" type="datetimeFigureOut">
              <a:rPr lang="de-DE" smtClean="0"/>
              <a:t>05.11.2020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4A1915-63C3-4798-9D96-C3E7876A8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F3E56A-7F6D-46E1-9729-DDD7118E7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61FD-7733-47B2-B337-3E82BA6B8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4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6F4B75-EF81-45AE-837E-44DA218A3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C8E9-86A9-4DC7-85BF-6AB114569B14}" type="datetimeFigureOut">
              <a:rPr lang="de-DE" smtClean="0"/>
              <a:t>05.11.2020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B65709-316A-4ED9-91D3-9FFFEB5B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4D176-A7FA-4A24-9ED2-FD36954D1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61FD-7733-47B2-B337-3E82BA6B8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9CB47-AD2F-4C23-B023-0C9391A81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03D26-F940-4749-A596-6A96033EB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D39DA-7690-47D9-AEB5-7816A72AE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CEC31-A3E3-4FE9-A470-D72DA4976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C8E9-86A9-4DC7-85BF-6AB114569B14}" type="datetimeFigureOut">
              <a:rPr lang="de-DE" smtClean="0"/>
              <a:t>05.11.2020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E8140-BAEA-4216-ADBA-CA29107B1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B0465-FCB3-43BE-BB24-97D26B95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61FD-7733-47B2-B337-3E82BA6B8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48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6B10-53FB-41A1-AEB5-1CB775532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FAA262-B974-40EA-BF58-1D8726E4D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ECE6A-D504-4C94-A45D-1C10F3E8D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CDE10-6CB4-4D31-9214-55923DCFF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C8E9-86A9-4DC7-85BF-6AB114569B14}" type="datetimeFigureOut">
              <a:rPr lang="de-DE" smtClean="0"/>
              <a:t>05.11.2020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94125-1DA7-45CB-AFEE-671199B51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FD4B2-4B08-4108-96D2-CB7E5B91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61FD-7733-47B2-B337-3E82BA6B8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1921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5D509F-982F-42A1-A2BA-79723A291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392D5-E20C-47FA-810D-CC16E0DC7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2ACA1-2D9B-4F7E-8FE1-50B7115887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BC8E9-86A9-4DC7-85BF-6AB114569B14}" type="datetimeFigureOut">
              <a:rPr lang="de-DE" smtClean="0"/>
              <a:t>05.11.2020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65D53-9658-4BCF-AA77-55C2DFF67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66888-7FE4-4BBE-869D-24BAABC6A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461FD-7733-47B2-B337-3E82BA6B8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559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D6DACA-B83E-47FE-AA73-3D870542F29F}"/>
              </a:ext>
            </a:extLst>
          </p:cNvPr>
          <p:cNvSpPr txBox="1"/>
          <p:nvPr/>
        </p:nvSpPr>
        <p:spPr>
          <a:xfrm>
            <a:off x="282106" y="311627"/>
            <a:ext cx="3534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Translucency</a:t>
            </a:r>
            <a:r>
              <a:rPr lang="de-DE" b="1" dirty="0"/>
              <a:t> </a:t>
            </a:r>
            <a:r>
              <a:rPr lang="de-DE" b="1" dirty="0" err="1"/>
              <a:t>definition</a:t>
            </a:r>
            <a:r>
              <a:rPr lang="de-DE" b="1" dirty="0"/>
              <a:t>: </a:t>
            </a:r>
            <a:r>
              <a:rPr lang="de-DE" b="1" dirty="0" err="1"/>
              <a:t>Challenges</a:t>
            </a:r>
            <a:endParaRPr lang="de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991B59-CEB7-4FA0-B2A4-2C4A90787EDB}"/>
              </a:ext>
            </a:extLst>
          </p:cNvPr>
          <p:cNvSpPr txBox="1"/>
          <p:nvPr/>
        </p:nvSpPr>
        <p:spPr>
          <a:xfrm>
            <a:off x="2817121" y="721099"/>
            <a:ext cx="655775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Main </a:t>
            </a:r>
            <a:r>
              <a:rPr lang="de-DE" dirty="0" err="1"/>
              <a:t>issue</a:t>
            </a:r>
            <a:r>
              <a:rPr lang="de-DE" dirty="0"/>
              <a:t>: </a:t>
            </a:r>
            <a:r>
              <a:rPr lang="de-DE" dirty="0" err="1"/>
              <a:t>Translucency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material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, such </a:t>
            </a:r>
            <a:r>
              <a:rPr lang="de-DE" dirty="0" err="1"/>
              <a:t>as</a:t>
            </a:r>
            <a:r>
              <a:rPr lang="de-DE" dirty="0"/>
              <a:t> </a:t>
            </a:r>
          </a:p>
          <a:p>
            <a:pPr algn="ctr"/>
            <a:endParaRPr lang="de-DE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 err="1"/>
              <a:t>Lightness</a:t>
            </a:r>
            <a:endParaRPr lang="de-DE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 err="1"/>
              <a:t>Wavelength</a:t>
            </a:r>
            <a:endParaRPr lang="de-DE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/>
              <a:t>Forward </a:t>
            </a:r>
            <a:r>
              <a:rPr lang="de-DE" dirty="0" err="1"/>
              <a:t>scattering</a:t>
            </a:r>
            <a:endParaRPr lang="de-DE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 err="1"/>
              <a:t>Backwards</a:t>
            </a:r>
            <a:r>
              <a:rPr lang="de-DE" dirty="0"/>
              <a:t> </a:t>
            </a:r>
            <a:r>
              <a:rPr lang="de-DE" dirty="0" err="1"/>
              <a:t>scattering</a:t>
            </a:r>
            <a:endParaRPr lang="de-DE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/>
              <a:t>Viewing </a:t>
            </a:r>
            <a:r>
              <a:rPr lang="de-DE" dirty="0" err="1"/>
              <a:t>conditions</a:t>
            </a:r>
            <a:r>
              <a:rPr lang="de-DE" dirty="0"/>
              <a:t> (light </a:t>
            </a:r>
            <a:r>
              <a:rPr lang="de-DE" dirty="0" err="1"/>
              <a:t>direction</a:t>
            </a:r>
            <a:r>
              <a:rPr lang="de-DE" dirty="0"/>
              <a:t>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/>
              <a:t>Material </a:t>
            </a:r>
            <a:r>
              <a:rPr lang="de-DE" dirty="0" err="1"/>
              <a:t>anisotropies</a:t>
            </a:r>
            <a:endParaRPr lang="de-DE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 err="1"/>
              <a:t>Scale</a:t>
            </a:r>
            <a:endParaRPr lang="de-DE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de-DE" dirty="0"/>
          </a:p>
          <a:p>
            <a:pPr algn="ctr"/>
            <a:r>
              <a:rPr lang="de-DE" dirty="0"/>
              <a:t>This </a:t>
            </a:r>
            <a:r>
              <a:rPr lang="de-DE" dirty="0" err="1"/>
              <a:t>creates</a:t>
            </a:r>
            <a:r>
              <a:rPr lang="de-DE" dirty="0"/>
              <a:t> a high-dimensional </a:t>
            </a:r>
            <a:r>
              <a:rPr lang="de-DE" dirty="0" err="1"/>
              <a:t>physics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de-DE" dirty="0"/>
          </a:p>
          <a:p>
            <a:pPr algn="ctr"/>
            <a:endParaRPr lang="de-DE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de-DE" dirty="0"/>
          </a:p>
          <a:p>
            <a:pPr algn="ctr"/>
            <a:r>
              <a:rPr lang="de-DE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F54D4-88E1-4469-9CAE-75C27D8F07A4}"/>
              </a:ext>
            </a:extLst>
          </p:cNvPr>
          <p:cNvSpPr txBox="1"/>
          <p:nvPr/>
        </p:nvSpPr>
        <p:spPr>
          <a:xfrm>
            <a:off x="1223241" y="5842337"/>
            <a:ext cx="93512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Target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(„T“) </a:t>
            </a:r>
          </a:p>
          <a:p>
            <a:pPr algn="ctr"/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degree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perceived</a:t>
            </a:r>
            <a:r>
              <a:rPr lang="de-DE" dirty="0"/>
              <a:t> </a:t>
            </a:r>
            <a:r>
              <a:rPr lang="de-DE" dirty="0" err="1"/>
              <a:t>translucency</a:t>
            </a:r>
            <a:r>
              <a:rPr lang="de-DE" dirty="0"/>
              <a:t>.</a:t>
            </a:r>
          </a:p>
          <a:p>
            <a:pPr algn="ctr"/>
            <a:endParaRPr lang="de-DE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de-DE" dirty="0"/>
          </a:p>
          <a:p>
            <a:pPr algn="ctr"/>
            <a:endParaRPr lang="de-DE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de-DE" dirty="0"/>
          </a:p>
          <a:p>
            <a:pPr algn="ctr"/>
            <a:r>
              <a:rPr lang="de-DE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5651C5-3156-4F5D-9318-E6D7A5C07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49" y="3855622"/>
            <a:ext cx="8101581" cy="170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2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32AB33-B101-4B5F-A258-5836284F11E6}"/>
              </a:ext>
            </a:extLst>
          </p:cNvPr>
          <p:cNvSpPr txBox="1"/>
          <p:nvPr/>
        </p:nvSpPr>
        <p:spPr>
          <a:xfrm>
            <a:off x="282106" y="311627"/>
            <a:ext cx="1953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Desired</a:t>
            </a:r>
            <a:r>
              <a:rPr lang="de-DE" b="1" dirty="0"/>
              <a:t> </a:t>
            </a:r>
            <a:r>
              <a:rPr lang="de-DE" b="1" dirty="0" err="1"/>
              <a:t>properties</a:t>
            </a:r>
            <a:endParaRPr lang="de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91851-1661-4632-8B53-3D3BE13DF471}"/>
              </a:ext>
            </a:extLst>
          </p:cNvPr>
          <p:cNvSpPr txBox="1"/>
          <p:nvPr/>
        </p:nvSpPr>
        <p:spPr>
          <a:xfrm>
            <a:off x="1092200" y="1397675"/>
            <a:ext cx="7861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Define</a:t>
            </a:r>
            <a:r>
              <a:rPr lang="de-DE" dirty="0"/>
              <a:t> universal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degree</a:t>
            </a:r>
            <a:r>
              <a:rPr lang="de-DE" dirty="0"/>
              <a:t> </a:t>
            </a:r>
            <a:r>
              <a:rPr lang="de-DE" dirty="0" err="1"/>
              <a:t>perceived</a:t>
            </a:r>
            <a:r>
              <a:rPr lang="de-DE" dirty="0"/>
              <a:t> </a:t>
            </a:r>
            <a:r>
              <a:rPr lang="de-DE" dirty="0" err="1"/>
              <a:t>translucency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Need </a:t>
            </a:r>
            <a:r>
              <a:rPr lang="de-DE" dirty="0" err="1"/>
              <a:t>device</a:t>
            </a:r>
            <a:r>
              <a:rPr lang="de-DE" dirty="0"/>
              <a:t>-independent </a:t>
            </a:r>
            <a:r>
              <a:rPr lang="de-DE" dirty="0" err="1"/>
              <a:t>calibration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Calibration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devices</a:t>
            </a:r>
            <a:r>
              <a:rPr lang="de-DE" dirty="0"/>
              <a:t> </a:t>
            </a:r>
            <a:r>
              <a:rPr lang="de-DE" dirty="0" err="1"/>
              <a:t>shall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Clearly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limitations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824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72BDC4-4C1E-45DE-A94A-BBF1E2C1D313}"/>
              </a:ext>
            </a:extLst>
          </p:cNvPr>
          <p:cNvSpPr txBox="1"/>
          <p:nvPr/>
        </p:nvSpPr>
        <p:spPr>
          <a:xfrm>
            <a:off x="282106" y="311627"/>
            <a:ext cx="497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Assumption</a:t>
            </a:r>
            <a:r>
              <a:rPr lang="de-DE" b="1" dirty="0"/>
              <a:t> 1: </a:t>
            </a:r>
            <a:r>
              <a:rPr lang="de-DE" b="1" dirty="0" err="1"/>
              <a:t>Influence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colors</a:t>
            </a:r>
            <a:r>
              <a:rPr lang="de-DE" b="1" dirty="0"/>
              <a:t> on </a:t>
            </a:r>
            <a:r>
              <a:rPr lang="de-DE" b="1" dirty="0" err="1"/>
              <a:t>translucency</a:t>
            </a:r>
            <a:r>
              <a:rPr lang="de-DE" b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24C9E4-1CBB-495B-B975-6F38C7CCB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57" y="825259"/>
            <a:ext cx="3422888" cy="3303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D6D199-4460-4D09-BC21-10B33BE822AC}"/>
              </a:ext>
            </a:extLst>
          </p:cNvPr>
          <p:cNvSpPr txBox="1"/>
          <p:nvPr/>
        </p:nvSpPr>
        <p:spPr>
          <a:xfrm>
            <a:off x="9025148" y="4315309"/>
            <a:ext cx="20631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CIELAB </a:t>
            </a:r>
            <a:r>
              <a:rPr lang="de-DE" b="1" dirty="0" err="1"/>
              <a:t>color</a:t>
            </a:r>
            <a:r>
              <a:rPr lang="de-DE" b="1" dirty="0"/>
              <a:t> </a:t>
            </a:r>
            <a:r>
              <a:rPr lang="de-DE" b="1" dirty="0" err="1"/>
              <a:t>space</a:t>
            </a:r>
            <a:endParaRPr lang="de-DE" b="1" dirty="0"/>
          </a:p>
          <a:p>
            <a:endParaRPr lang="de-DE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4909F8F6-DEAC-4594-BA79-273BCB1B1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102" y="927946"/>
            <a:ext cx="3221543" cy="34228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7AD11B-B05A-4FE1-A762-BB9C846EA313}"/>
              </a:ext>
            </a:extLst>
          </p:cNvPr>
          <p:cNvSpPr txBox="1"/>
          <p:nvPr/>
        </p:nvSpPr>
        <p:spPr>
          <a:xfrm>
            <a:off x="4879379" y="4315308"/>
            <a:ext cx="20631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CIEXYZ </a:t>
            </a:r>
            <a:r>
              <a:rPr lang="de-DE" b="1" dirty="0" err="1"/>
              <a:t>color</a:t>
            </a:r>
            <a:r>
              <a:rPr lang="de-DE" b="1" dirty="0"/>
              <a:t> </a:t>
            </a:r>
            <a:r>
              <a:rPr lang="de-DE" b="1" dirty="0" err="1"/>
              <a:t>space</a:t>
            </a:r>
            <a:endParaRPr lang="de-DE" b="1" dirty="0"/>
          </a:p>
          <a:p>
            <a:endParaRPr lang="de-DE" dirty="0"/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8C790A30-4BDD-4568-8ADD-2DA308089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6" y="1156301"/>
            <a:ext cx="2658358" cy="29720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F20633-755F-4327-A4F3-1669C2F1E0BD}"/>
              </a:ext>
            </a:extLst>
          </p:cNvPr>
          <p:cNvSpPr txBox="1"/>
          <p:nvPr/>
        </p:nvSpPr>
        <p:spPr>
          <a:xfrm>
            <a:off x="846999" y="4201786"/>
            <a:ext cx="20631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/>
              <a:t>sRGB</a:t>
            </a:r>
            <a:r>
              <a:rPr lang="de-DE" b="1" dirty="0"/>
              <a:t> </a:t>
            </a:r>
            <a:r>
              <a:rPr lang="de-DE" b="1" dirty="0" err="1"/>
              <a:t>color</a:t>
            </a:r>
            <a:r>
              <a:rPr lang="de-DE" b="1" dirty="0"/>
              <a:t> </a:t>
            </a:r>
            <a:r>
              <a:rPr lang="de-DE" b="1" dirty="0" err="1"/>
              <a:t>space</a:t>
            </a:r>
            <a:endParaRPr lang="de-DE" b="1" dirty="0"/>
          </a:p>
          <a:p>
            <a:endParaRPr lang="de-DE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A5A17D9-2336-46EA-A973-B01CC89E4BE1}"/>
              </a:ext>
            </a:extLst>
          </p:cNvPr>
          <p:cNvSpPr/>
          <p:nvPr/>
        </p:nvSpPr>
        <p:spPr>
          <a:xfrm>
            <a:off x="3247668" y="2392128"/>
            <a:ext cx="681134" cy="494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148EB34-86D0-407E-A0AD-A18E6D70B6F6}"/>
              </a:ext>
            </a:extLst>
          </p:cNvPr>
          <p:cNvSpPr/>
          <p:nvPr/>
        </p:nvSpPr>
        <p:spPr>
          <a:xfrm>
            <a:off x="7346917" y="2390954"/>
            <a:ext cx="681134" cy="494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F1E7D0-0439-4597-9946-434707745989}"/>
              </a:ext>
            </a:extLst>
          </p:cNvPr>
          <p:cNvSpPr txBox="1"/>
          <p:nvPr/>
        </p:nvSpPr>
        <p:spPr>
          <a:xfrm>
            <a:off x="1111413" y="4961639"/>
            <a:ext cx="1196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(r, g, 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F85EB6-54FD-4CA7-B196-FD50A9457F6B}"/>
              </a:ext>
            </a:extLst>
          </p:cNvPr>
          <p:cNvSpPr txBox="1"/>
          <p:nvPr/>
        </p:nvSpPr>
        <p:spPr>
          <a:xfrm>
            <a:off x="5203487" y="4961639"/>
            <a:ext cx="944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(x, y, z)</a:t>
            </a:r>
          </a:p>
          <a:p>
            <a:endParaRPr lang="de-DE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2A2442B-6725-40A6-8A67-A588274C3823}"/>
              </a:ext>
            </a:extLst>
          </p:cNvPr>
          <p:cNvSpPr/>
          <p:nvPr/>
        </p:nvSpPr>
        <p:spPr>
          <a:xfrm>
            <a:off x="3344327" y="4881847"/>
            <a:ext cx="681134" cy="494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773A0AF-15E2-4A69-ABF1-E2BFEE00A326}"/>
              </a:ext>
            </a:extLst>
          </p:cNvPr>
          <p:cNvSpPr/>
          <p:nvPr/>
        </p:nvSpPr>
        <p:spPr>
          <a:xfrm>
            <a:off x="7346917" y="4881847"/>
            <a:ext cx="681134" cy="494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7C1589-C160-46CB-953C-D293CA3DD8BF}"/>
              </a:ext>
            </a:extLst>
          </p:cNvPr>
          <p:cNvSpPr txBox="1"/>
          <p:nvPr/>
        </p:nvSpPr>
        <p:spPr>
          <a:xfrm>
            <a:off x="9372716" y="4961638"/>
            <a:ext cx="122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(L*, a*, b*)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B98B47-23D6-480E-AEFD-83D45A3F6659}"/>
              </a:ext>
            </a:extLst>
          </p:cNvPr>
          <p:cNvSpPr txBox="1"/>
          <p:nvPr/>
        </p:nvSpPr>
        <p:spPr>
          <a:xfrm>
            <a:off x="9588875" y="5376370"/>
            <a:ext cx="9447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/>
              <a:t>L: </a:t>
            </a:r>
            <a:r>
              <a:rPr lang="de-DE" sz="1050" dirty="0" err="1"/>
              <a:t>Lightness</a:t>
            </a:r>
            <a:endParaRPr lang="de-DE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EE047C-9A5C-40CF-8C09-447ECD85115B}"/>
              </a:ext>
            </a:extLst>
          </p:cNvPr>
          <p:cNvSpPr txBox="1"/>
          <p:nvPr/>
        </p:nvSpPr>
        <p:spPr>
          <a:xfrm>
            <a:off x="9584313" y="5657376"/>
            <a:ext cx="14245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/>
              <a:t>a: </a:t>
            </a:r>
            <a:r>
              <a:rPr lang="de-DE" sz="1050" dirty="0" err="1"/>
              <a:t>green</a:t>
            </a:r>
            <a:r>
              <a:rPr lang="de-DE" sz="1050" dirty="0"/>
              <a:t> (-) </a:t>
            </a:r>
            <a:r>
              <a:rPr lang="de-DE" sz="1050" dirty="0" err="1"/>
              <a:t>to</a:t>
            </a:r>
            <a:r>
              <a:rPr lang="de-DE" sz="1050" dirty="0"/>
              <a:t> </a:t>
            </a:r>
            <a:r>
              <a:rPr lang="de-DE" sz="1050" dirty="0" err="1"/>
              <a:t>red</a:t>
            </a:r>
            <a:r>
              <a:rPr lang="de-DE" sz="1050" dirty="0"/>
              <a:t> (+)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5B7205-0359-47E6-99C3-445CBBF7FFBA}"/>
              </a:ext>
            </a:extLst>
          </p:cNvPr>
          <p:cNvSpPr txBox="1"/>
          <p:nvPr/>
        </p:nvSpPr>
        <p:spPr>
          <a:xfrm>
            <a:off x="9584312" y="5930688"/>
            <a:ext cx="16578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/>
              <a:t>b: </a:t>
            </a:r>
            <a:r>
              <a:rPr lang="de-DE" sz="1050" dirty="0" err="1"/>
              <a:t>blue</a:t>
            </a:r>
            <a:r>
              <a:rPr lang="de-DE" sz="1050" dirty="0"/>
              <a:t> (-) </a:t>
            </a:r>
            <a:r>
              <a:rPr lang="de-DE" sz="1050" dirty="0" err="1"/>
              <a:t>to</a:t>
            </a:r>
            <a:r>
              <a:rPr lang="de-DE" sz="1050" dirty="0"/>
              <a:t> </a:t>
            </a:r>
            <a:r>
              <a:rPr lang="de-DE" sz="1050" dirty="0" err="1"/>
              <a:t>yellow</a:t>
            </a:r>
            <a:r>
              <a:rPr lang="de-DE" sz="1050" dirty="0"/>
              <a:t> (+)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C6E747-ED49-4FA2-9812-7A70DCCB8A9A}"/>
              </a:ext>
            </a:extLst>
          </p:cNvPr>
          <p:cNvSpPr txBox="1"/>
          <p:nvPr/>
        </p:nvSpPr>
        <p:spPr>
          <a:xfrm>
            <a:off x="127510" y="6163000"/>
            <a:ext cx="101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Assumption</a:t>
            </a:r>
            <a:r>
              <a:rPr lang="de-DE" dirty="0"/>
              <a:t>: The </a:t>
            </a:r>
            <a:r>
              <a:rPr lang="de-DE" dirty="0" err="1"/>
              <a:t>perceived</a:t>
            </a:r>
            <a:r>
              <a:rPr lang="de-DE" dirty="0"/>
              <a:t> </a:t>
            </a:r>
            <a:r>
              <a:rPr lang="de-DE" dirty="0" err="1"/>
              <a:t>translucency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material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Lightness</a:t>
            </a:r>
            <a:r>
              <a:rPr lang="de-DE" dirty="0"/>
              <a:t> L, not on a </a:t>
            </a:r>
            <a:r>
              <a:rPr lang="de-DE" dirty="0" err="1"/>
              <a:t>or</a:t>
            </a:r>
            <a:r>
              <a:rPr lang="de-DE" dirty="0"/>
              <a:t> b.</a:t>
            </a:r>
          </a:p>
        </p:txBody>
      </p:sp>
    </p:spTree>
    <p:extLst>
      <p:ext uri="{BB962C8B-B14F-4D97-AF65-F5344CB8AC3E}">
        <p14:creationId xmlns:p14="http://schemas.microsoft.com/office/powerpoint/2010/main" val="196049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20" grpId="0" animBg="1"/>
      <p:bldP spid="24" grpId="0"/>
      <p:bldP spid="26" grpId="0" animBg="1"/>
      <p:bldP spid="28" grpId="0" animBg="1"/>
      <p:bldP spid="30" grpId="0"/>
      <p:bldP spid="32" grpId="0"/>
      <p:bldP spid="34" grpId="0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9B4F6F-F5CA-4F63-9A0A-283C2E88EFC5}"/>
              </a:ext>
            </a:extLst>
          </p:cNvPr>
          <p:cNvSpPr txBox="1"/>
          <p:nvPr/>
        </p:nvSpPr>
        <p:spPr>
          <a:xfrm>
            <a:off x="440086" y="396077"/>
            <a:ext cx="546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Assumption</a:t>
            </a:r>
            <a:r>
              <a:rPr lang="de-DE" b="1" dirty="0"/>
              <a:t> 2: </a:t>
            </a:r>
            <a:r>
              <a:rPr lang="de-DE" b="1" dirty="0" err="1"/>
              <a:t>Physical</a:t>
            </a:r>
            <a:r>
              <a:rPr lang="de-DE" b="1" dirty="0"/>
              <a:t> Model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Isotropic</a:t>
            </a:r>
            <a:r>
              <a:rPr lang="de-DE" b="1" dirty="0"/>
              <a:t> </a:t>
            </a:r>
            <a:r>
              <a:rPr lang="de-DE" b="1" dirty="0" err="1"/>
              <a:t>Translucency</a:t>
            </a:r>
            <a:endParaRPr lang="de-DE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98DAD6-816A-4575-8F73-50D2C5FE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78" y="1551302"/>
            <a:ext cx="3524554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451A8E-D1F5-4139-B77A-06ACBF200989}"/>
                  </a:ext>
                </a:extLst>
              </p:cNvPr>
              <p:cNvSpPr txBox="1"/>
              <p:nvPr/>
            </p:nvSpPr>
            <p:spPr>
              <a:xfrm>
                <a:off x="425034" y="5321341"/>
                <a:ext cx="377782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/>
                  <a:t>Absorption and </a:t>
                </a:r>
                <a:r>
                  <a:rPr lang="de-DE" dirty="0" err="1"/>
                  <a:t>Scattering</a:t>
                </a:r>
                <a:r>
                  <a:rPr lang="de-DE" dirty="0"/>
                  <a:t> </a:t>
                </a:r>
                <a:r>
                  <a:rPr lang="de-DE" dirty="0" err="1"/>
                  <a:t>Coefficients</a:t>
                </a:r>
                <a:endParaRPr lang="de-DE" dirty="0"/>
              </a:p>
              <a:p>
                <a:pPr algn="ctr"/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451A8E-D1F5-4139-B77A-06ACBF200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34" y="5321341"/>
                <a:ext cx="3777829" cy="1200329"/>
              </a:xfrm>
              <a:prstGeom prst="rect">
                <a:avLst/>
              </a:prstGeom>
              <a:blipFill>
                <a:blip r:embed="rId3"/>
                <a:stretch>
                  <a:fillRect l="-1292" t="-3046" r="-11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DB43169-F0C3-4E85-809D-8CBD3F6D2936}"/>
              </a:ext>
            </a:extLst>
          </p:cNvPr>
          <p:cNvSpPr txBox="1"/>
          <p:nvPr/>
        </p:nvSpPr>
        <p:spPr>
          <a:xfrm>
            <a:off x="678901" y="1181970"/>
            <a:ext cx="2304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Virtual </a:t>
            </a:r>
            <a:r>
              <a:rPr lang="de-DE" b="1" dirty="0" err="1"/>
              <a:t>physical</a:t>
            </a:r>
            <a:r>
              <a:rPr lang="de-DE" b="1" dirty="0"/>
              <a:t> </a:t>
            </a:r>
            <a:r>
              <a:rPr lang="de-DE" b="1" dirty="0" err="1"/>
              <a:t>space</a:t>
            </a:r>
            <a:r>
              <a:rPr lang="de-DE" b="1" dirty="0"/>
              <a:t>: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C206889-DC8E-4A26-B70F-7556020D842E}"/>
              </a:ext>
            </a:extLst>
          </p:cNvPr>
          <p:cNvSpPr/>
          <p:nvPr/>
        </p:nvSpPr>
        <p:spPr>
          <a:xfrm>
            <a:off x="5016211" y="2774373"/>
            <a:ext cx="2078182" cy="982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For</a:t>
            </a:r>
            <a:r>
              <a:rPr lang="de-DE" sz="1400" dirty="0"/>
              <a:t> a </a:t>
            </a:r>
            <a:r>
              <a:rPr lang="de-DE" sz="1400" dirty="0" err="1"/>
              <a:t>thickness</a:t>
            </a:r>
            <a:r>
              <a:rPr lang="de-DE" sz="1400" dirty="0"/>
              <a:t> sample </a:t>
            </a:r>
            <a:r>
              <a:rPr lang="de-DE" sz="1400" dirty="0" err="1"/>
              <a:t>plate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4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3EA327-4711-4AA1-BBF4-AEA58F38A879}"/>
                  </a:ext>
                </a:extLst>
              </p:cNvPr>
              <p:cNvSpPr txBox="1"/>
              <p:nvPr/>
            </p:nvSpPr>
            <p:spPr>
              <a:xfrm>
                <a:off x="3801371" y="912917"/>
                <a:ext cx="3978810" cy="147732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err="1">
                    <a:ea typeface="Cambria Math" panose="02040503050406030204" pitchFamily="18" charset="0"/>
                  </a:rPr>
                  <a:t>Assumption</a:t>
                </a:r>
                <a:r>
                  <a:rPr lang="de-DE" dirty="0">
                    <a:ea typeface="Cambria Math" panose="02040503050406030204" pitchFamily="18" charset="0"/>
                  </a:rPr>
                  <a:t> 2:</a:t>
                </a:r>
              </a:p>
              <a:p>
                <a:pPr algn="ctr"/>
                <a:r>
                  <a:rPr lang="de-DE" dirty="0" err="1">
                    <a:ea typeface="Cambria Math" panose="02040503050406030204" pitchFamily="18" charset="0"/>
                  </a:rPr>
                  <a:t>We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only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define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materials</a:t>
                </a:r>
                <a:r>
                  <a:rPr lang="de-DE" dirty="0">
                    <a:ea typeface="Cambria Math" panose="02040503050406030204" pitchFamily="18" charset="0"/>
                  </a:rPr>
                  <a:t>, </a:t>
                </a:r>
                <a:r>
                  <a:rPr lang="de-DE" dirty="0" err="1">
                    <a:ea typeface="Cambria Math" panose="02040503050406030204" pitchFamily="18" charset="0"/>
                  </a:rPr>
                  <a:t>whose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physics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of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de-DE" dirty="0"/>
                  <a:t> and</a:t>
                </a:r>
                <a:r>
                  <a:rPr lang="de-DE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uniquely</a:t>
                </a:r>
                <a:r>
                  <a:rPr lang="de-DE" dirty="0"/>
                  <a:t> </a:t>
                </a:r>
                <a:r>
                  <a:rPr lang="de-DE" dirty="0" err="1"/>
                  <a:t>isotropically</a:t>
                </a:r>
                <a:endParaRPr lang="de-DE" dirty="0"/>
              </a:p>
              <a:p>
                <a:pPr algn="ctr"/>
                <a:r>
                  <a:rPr lang="de-DE" dirty="0" err="1"/>
                  <a:t>determine</a:t>
                </a:r>
                <a:r>
                  <a:rPr lang="de-DE" dirty="0"/>
                  <a:t> </a:t>
                </a:r>
                <a:r>
                  <a:rPr lang="de-DE" dirty="0" err="1"/>
                  <a:t>perceived</a:t>
                </a:r>
                <a:r>
                  <a:rPr lang="de-DE" dirty="0"/>
                  <a:t> </a:t>
                </a:r>
                <a:r>
                  <a:rPr lang="de-DE" dirty="0" err="1"/>
                  <a:t>translucency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material (</a:t>
                </a:r>
                <a:r>
                  <a:rPr lang="de-DE" dirty="0" err="1"/>
                  <a:t>independent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wavelength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3EA327-4711-4AA1-BBF4-AEA58F38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71" y="912917"/>
                <a:ext cx="3978810" cy="1477328"/>
              </a:xfrm>
              <a:prstGeom prst="rect">
                <a:avLst/>
              </a:prstGeom>
              <a:blipFill>
                <a:blip r:embed="rId4"/>
                <a:stretch>
                  <a:fillRect l="-765" t="-2049" r="-765" b="-53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B54ECE-785A-4C72-ACE4-4FE053AA88B3}"/>
                  </a:ext>
                </a:extLst>
              </p:cNvPr>
              <p:cNvSpPr txBox="1"/>
              <p:nvPr/>
            </p:nvSpPr>
            <p:spPr>
              <a:xfrm>
                <a:off x="7471565" y="2624224"/>
                <a:ext cx="35432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err="1"/>
                  <a:t>Calculate</a:t>
                </a:r>
                <a:r>
                  <a:rPr lang="de-DE" dirty="0"/>
                  <a:t> L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Physical</a:t>
                </a:r>
                <a:r>
                  <a:rPr lang="de-DE" dirty="0"/>
                  <a:t> Simulation out </a:t>
                </a:r>
                <a:r>
                  <a:rPr lang="de-DE" dirty="0" err="1"/>
                  <a:t>of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de-DE" dirty="0"/>
                  <a:t>)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B54ECE-785A-4C72-ACE4-4FE053AA8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565" y="2624224"/>
                <a:ext cx="3543223" cy="646331"/>
              </a:xfrm>
              <a:prstGeom prst="rect">
                <a:avLst/>
              </a:prstGeom>
              <a:blipFill>
                <a:blip r:embed="rId5"/>
                <a:stretch>
                  <a:fillRect l="-861" t="-4673" r="-1721" b="-1308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FAE6DFD-F563-477D-B6C3-334B7CF5ED1F}"/>
              </a:ext>
            </a:extLst>
          </p:cNvPr>
          <p:cNvSpPr txBox="1"/>
          <p:nvPr/>
        </p:nvSpPr>
        <p:spPr>
          <a:xfrm>
            <a:off x="7880625" y="5873488"/>
            <a:ext cx="2725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Lightness</a:t>
            </a:r>
            <a:r>
              <a:rPr lang="de-DE" dirty="0"/>
              <a:t> and </a:t>
            </a:r>
            <a:r>
              <a:rPr lang="de-DE" dirty="0" err="1"/>
              <a:t>Translucency</a:t>
            </a:r>
            <a:endParaRPr lang="de-DE" dirty="0"/>
          </a:p>
          <a:p>
            <a:pPr algn="ctr"/>
            <a:r>
              <a:rPr lang="de-DE" dirty="0"/>
              <a:t>(2-dimensional </a:t>
            </a:r>
            <a:r>
              <a:rPr lang="de-DE" dirty="0" err="1"/>
              <a:t>space</a:t>
            </a:r>
            <a:r>
              <a:rPr lang="de-DE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0699EF-BC35-4E84-B631-957A84A66115}"/>
              </a:ext>
            </a:extLst>
          </p:cNvPr>
          <p:cNvSpPr txBox="1"/>
          <p:nvPr/>
        </p:nvSpPr>
        <p:spPr>
          <a:xfrm>
            <a:off x="1298320" y="6150487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(2-dimensional </a:t>
            </a:r>
            <a:r>
              <a:rPr lang="de-DE" dirty="0" err="1"/>
              <a:t>space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84FEA2-0835-4513-99B5-0A739B0A94B4}"/>
                  </a:ext>
                </a:extLst>
              </p:cNvPr>
              <p:cNvSpPr txBox="1"/>
              <p:nvPr/>
            </p:nvSpPr>
            <p:spPr>
              <a:xfrm>
                <a:off x="8880737" y="5424691"/>
                <a:ext cx="724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/>
                  <a:t> (L</a:t>
                </a:r>
                <a14:m>
                  <m:oMath xmlns:m="http://schemas.openxmlformats.org/officeDocument/2006/math">
                    <m:r>
                      <a:rPr lang="de-DE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84FEA2-0835-4513-99B5-0A739B0A9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737" y="5424691"/>
                <a:ext cx="724878" cy="369332"/>
              </a:xfrm>
              <a:prstGeom prst="rect">
                <a:avLst/>
              </a:prstGeom>
              <a:blipFill>
                <a:blip r:embed="rId6"/>
                <a:stretch>
                  <a:fillRect t="-10000" r="-3361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95A12-B4AF-4343-B06D-950B666F1C64}"/>
                  </a:ext>
                </a:extLst>
              </p:cNvPr>
              <p:cNvSpPr txBox="1"/>
              <p:nvPr/>
            </p:nvSpPr>
            <p:spPr>
              <a:xfrm>
                <a:off x="7471565" y="3303368"/>
                <a:ext cx="35432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/>
                  <a:t>Approprietly </a:t>
                </a:r>
                <a:r>
                  <a:rPr lang="de-DE" dirty="0" err="1"/>
                  <a:t>define</a:t>
                </a:r>
                <a:r>
                  <a:rPr lang="de-DE" dirty="0"/>
                  <a:t> T </a:t>
                </a:r>
                <a:r>
                  <a:rPr lang="de-DE" dirty="0" err="1"/>
                  <a:t>depending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95A12-B4AF-4343-B06D-950B666F1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565" y="3303368"/>
                <a:ext cx="3543223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Right 27">
            <a:extLst>
              <a:ext uri="{FF2B5EF4-FFF2-40B4-BE49-F238E27FC236}">
                <a16:creationId xmlns:a16="http://schemas.microsoft.com/office/drawing/2014/main" id="{C5198C7A-E148-4384-98E6-7E583A10CCE2}"/>
              </a:ext>
            </a:extLst>
          </p:cNvPr>
          <p:cNvSpPr/>
          <p:nvPr/>
        </p:nvSpPr>
        <p:spPr>
          <a:xfrm>
            <a:off x="5016211" y="5338229"/>
            <a:ext cx="2078182" cy="982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For</a:t>
            </a:r>
            <a:r>
              <a:rPr lang="de-DE" sz="1400" dirty="0"/>
              <a:t> a </a:t>
            </a:r>
            <a:r>
              <a:rPr lang="de-DE" sz="1400" dirty="0" err="1"/>
              <a:t>thickness</a:t>
            </a:r>
            <a:r>
              <a:rPr lang="de-DE" sz="1400" dirty="0"/>
              <a:t> sample </a:t>
            </a:r>
            <a:r>
              <a:rPr lang="de-DE" sz="1400" dirty="0" err="1"/>
              <a:t>plate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4 mm</a:t>
            </a:r>
            <a:endParaRPr lang="de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89D780-9770-4C09-84D8-2C63356E25CD}"/>
              </a:ext>
            </a:extLst>
          </p:cNvPr>
          <p:cNvSpPr txBox="1"/>
          <p:nvPr/>
        </p:nvSpPr>
        <p:spPr>
          <a:xfrm>
            <a:off x="7993155" y="1248643"/>
            <a:ext cx="224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„</a:t>
            </a:r>
            <a:r>
              <a:rPr lang="de-DE" b="1" dirty="0" err="1"/>
              <a:t>Translucency</a:t>
            </a:r>
            <a:r>
              <a:rPr lang="de-DE" b="1" dirty="0"/>
              <a:t> </a:t>
            </a:r>
            <a:r>
              <a:rPr lang="de-DE" b="1" dirty="0" err="1"/>
              <a:t>space</a:t>
            </a:r>
            <a:r>
              <a:rPr lang="de-DE" b="1" dirty="0"/>
              <a:t>“:</a:t>
            </a:r>
          </a:p>
        </p:txBody>
      </p:sp>
      <p:sp>
        <p:nvSpPr>
          <p:cNvPr id="2" name="Arrow: Curved Left 1">
            <a:extLst>
              <a:ext uri="{FF2B5EF4-FFF2-40B4-BE49-F238E27FC236}">
                <a16:creationId xmlns:a16="http://schemas.microsoft.com/office/drawing/2014/main" id="{CF13B3E0-A6B6-43D1-B194-BCD7AF7AC5E9}"/>
              </a:ext>
            </a:extLst>
          </p:cNvPr>
          <p:cNvSpPr/>
          <p:nvPr/>
        </p:nvSpPr>
        <p:spPr>
          <a:xfrm rot="5400000" flipH="1">
            <a:off x="5116618" y="2593658"/>
            <a:ext cx="1348316" cy="4443088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28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4" grpId="0" animBg="1"/>
      <p:bldP spid="17" grpId="0"/>
      <p:bldP spid="20" grpId="0"/>
      <p:bldP spid="22" grpId="0"/>
      <p:bldP spid="24" grpId="0"/>
      <p:bldP spid="26" grpId="0"/>
      <p:bldP spid="28" grpId="0" animBg="1"/>
      <p:bldP spid="30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5C6A99-B1E8-4271-B7B0-3489E1D7F83B}"/>
              </a:ext>
            </a:extLst>
          </p:cNvPr>
          <p:cNvSpPr txBox="1"/>
          <p:nvPr/>
        </p:nvSpPr>
        <p:spPr>
          <a:xfrm>
            <a:off x="422065" y="880795"/>
            <a:ext cx="556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Assumption</a:t>
            </a:r>
            <a:r>
              <a:rPr lang="de-DE" b="1" dirty="0"/>
              <a:t> 3: </a:t>
            </a:r>
            <a:r>
              <a:rPr lang="de-DE" b="1" dirty="0" err="1"/>
              <a:t>Perception</a:t>
            </a:r>
            <a:r>
              <a:rPr lang="de-DE" b="1" dirty="0"/>
              <a:t> </a:t>
            </a:r>
            <a:r>
              <a:rPr lang="de-DE" b="1" dirty="0" err="1"/>
              <a:t>experiments</a:t>
            </a:r>
            <a:r>
              <a:rPr lang="de-DE" b="1" dirty="0"/>
              <a:t> </a:t>
            </a:r>
            <a:r>
              <a:rPr lang="de-DE" b="1" dirty="0" err="1"/>
              <a:t>suggest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define</a:t>
            </a:r>
            <a:endParaRPr lang="de-D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65E7A0-204A-4435-942B-986198322284}"/>
                  </a:ext>
                </a:extLst>
              </p:cNvPr>
              <p:cNvSpPr txBox="1"/>
              <p:nvPr/>
            </p:nvSpPr>
            <p:spPr>
              <a:xfrm>
                <a:off x="1316426" y="1696373"/>
                <a:ext cx="9694945" cy="38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e>
                      </m:d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p>
                            <m:sSupPr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𝟎𝟏𝟓𝟑</m:t>
                              </m:r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𝒄𝒎</m:t>
                              </m:r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∗ </m:t>
                              </m:r>
                              <m:d>
                                <m:dPr>
                                  <m:ctrlPr>
                                    <a:rPr lang="de-DE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  <m:sSub>
                                    <m:sSubPr>
                                      <m:ctrlPr>
                                        <a:rPr lang="de-DE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∗ </m:t>
                                      </m:r>
                                      <m:r>
                                        <a:rPr lang="de-DE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𝝈</m:t>
                                      </m:r>
                                    </m:e>
                                    <m:sub>
                                      <m:r>
                                        <a:rPr lang="de-DE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𝒂</m:t>
                                      </m:r>
                                    </m:sub>
                                  </m:sSub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de-DE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𝝈</m:t>
                                      </m:r>
                                    </m:e>
                                    <m:sub>
                                      <m:r>
                                        <a:rPr lang="de-DE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65E7A0-204A-4435-942B-986198322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426" y="1696373"/>
                <a:ext cx="9694945" cy="387927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1A2E06C-F704-41E6-AF65-52C5F95CF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842" y="2489251"/>
            <a:ext cx="3792316" cy="390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49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7BF19C-F48D-4511-9B53-04A23E51A98F}"/>
              </a:ext>
            </a:extLst>
          </p:cNvPr>
          <p:cNvSpPr txBox="1"/>
          <p:nvPr/>
        </p:nvSpPr>
        <p:spPr>
          <a:xfrm>
            <a:off x="379731" y="533662"/>
            <a:ext cx="3826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Calibration</a:t>
            </a:r>
            <a:r>
              <a:rPr lang="de-DE" b="1" dirty="0"/>
              <a:t> </a:t>
            </a:r>
            <a:r>
              <a:rPr lang="de-DE" b="1" dirty="0" err="1"/>
              <a:t>Process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a real material.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13712-FE51-4A96-A9EE-1401779F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1" y="2731482"/>
            <a:ext cx="8002080" cy="3804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9AADB-9218-4023-8AFA-9282C4D04741}"/>
              </a:ext>
            </a:extLst>
          </p:cNvPr>
          <p:cNvSpPr txBox="1"/>
          <p:nvPr/>
        </p:nvSpPr>
        <p:spPr>
          <a:xfrm>
            <a:off x="379731" y="940075"/>
            <a:ext cx="11283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Reflectance</a:t>
            </a:r>
            <a:r>
              <a:rPr lang="de-DE" dirty="0"/>
              <a:t>-Transmission-</a:t>
            </a:r>
            <a:r>
              <a:rPr lang="de-DE" dirty="0" err="1"/>
              <a:t>Spectrometer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Reflection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apartures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illumination</a:t>
            </a:r>
            <a:r>
              <a:rPr lang="de-DE" dirty="0"/>
              <a:t> and Transmission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 err="1"/>
              <a:t>Simulate</a:t>
            </a:r>
            <a:r>
              <a:rPr lang="de-DE" dirty="0"/>
              <a:t> </a:t>
            </a:r>
            <a:r>
              <a:rPr lang="de-DE" dirty="0" err="1"/>
              <a:t>Reflection</a:t>
            </a:r>
            <a:r>
              <a:rPr lang="de-DE" dirty="0"/>
              <a:t> and Transmission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aperatures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\</a:t>
            </a:r>
            <a:r>
              <a:rPr lang="de-DE" dirty="0" err="1"/>
              <a:t>sigma_a</a:t>
            </a:r>
            <a:r>
              <a:rPr lang="de-DE" dirty="0"/>
              <a:t> and \</a:t>
            </a:r>
            <a:r>
              <a:rPr lang="de-DE" dirty="0" err="1"/>
              <a:t>sigma_s</a:t>
            </a:r>
            <a:r>
              <a:rPr lang="de-DE" dirty="0"/>
              <a:t>.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matching</a:t>
            </a:r>
            <a:r>
              <a:rPr lang="de-DE" dirty="0"/>
              <a:t> virtual material (\</a:t>
            </a:r>
            <a:r>
              <a:rPr lang="de-DE" dirty="0" err="1"/>
              <a:t>sigma_a</a:t>
            </a:r>
            <a:r>
              <a:rPr lang="de-DE" dirty="0"/>
              <a:t>, \</a:t>
            </a:r>
            <a:r>
              <a:rPr lang="de-DE" dirty="0" err="1"/>
              <a:t>sigma_s</a:t>
            </a:r>
            <a:r>
              <a:rPr lang="de-DE" dirty="0"/>
              <a:t>).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de-DE" dirty="0"/>
          </a:p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4D3B74-4A64-437A-B029-1270E4BB8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0" y="3502518"/>
            <a:ext cx="2393950" cy="26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E66AB6-9438-459A-9E3F-F0B349482AF2}"/>
              </a:ext>
            </a:extLst>
          </p:cNvPr>
          <p:cNvSpPr txBox="1"/>
          <p:nvPr/>
        </p:nvSpPr>
        <p:spPr>
          <a:xfrm>
            <a:off x="379731" y="533662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Observation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E68FE-AD29-451A-B6CB-95ADACF64A68}"/>
              </a:ext>
            </a:extLst>
          </p:cNvPr>
          <p:cNvSpPr txBox="1"/>
          <p:nvPr/>
        </p:nvSpPr>
        <p:spPr>
          <a:xfrm>
            <a:off x="485464" y="1807633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But: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DF0E8-F3BC-4D57-8011-29733207A3FC}"/>
              </a:ext>
            </a:extLst>
          </p:cNvPr>
          <p:cNvSpPr txBox="1"/>
          <p:nvPr/>
        </p:nvSpPr>
        <p:spPr>
          <a:xfrm>
            <a:off x="426298" y="1070001"/>
            <a:ext cx="661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Calibration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depending</a:t>
            </a:r>
            <a:r>
              <a:rPr lang="de-DE" b="1" dirty="0"/>
              <a:t> on </a:t>
            </a:r>
            <a:r>
              <a:rPr lang="de-DE" b="1" dirty="0" err="1"/>
              <a:t>the</a:t>
            </a:r>
            <a:r>
              <a:rPr lang="de-DE" b="1" dirty="0"/>
              <a:t> sample </a:t>
            </a:r>
            <a:r>
              <a:rPr lang="de-DE" b="1" dirty="0" err="1"/>
              <a:t>thickness</a:t>
            </a:r>
            <a:r>
              <a:rPr lang="de-DE" b="1" dirty="0"/>
              <a:t> and </a:t>
            </a:r>
            <a:r>
              <a:rPr lang="de-DE" b="1" dirty="0" err="1"/>
              <a:t>aperatures</a:t>
            </a:r>
            <a:r>
              <a:rPr lang="de-DE" b="1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A33053-F606-47BA-948D-16F043DCBD79}"/>
              </a:ext>
            </a:extLst>
          </p:cNvPr>
          <p:cNvSpPr txBox="1"/>
          <p:nvPr/>
        </p:nvSpPr>
        <p:spPr>
          <a:xfrm>
            <a:off x="1378697" y="2044700"/>
            <a:ext cx="354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Virtual material </a:t>
            </a:r>
            <a:r>
              <a:rPr lang="de-DE" dirty="0" err="1"/>
              <a:t>definitions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4419A5-2169-420E-AEA0-348AC9BE0CD0}"/>
              </a:ext>
            </a:extLst>
          </p:cNvPr>
          <p:cNvSpPr txBox="1"/>
          <p:nvPr/>
        </p:nvSpPr>
        <p:spPr>
          <a:xfrm>
            <a:off x="701363" y="3059668"/>
            <a:ext cx="964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And: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aperature</a:t>
            </a:r>
            <a:r>
              <a:rPr lang="de-DE" dirty="0"/>
              <a:t>, a different sample </a:t>
            </a:r>
            <a:r>
              <a:rPr lang="de-DE" dirty="0" err="1"/>
              <a:t>thickness</a:t>
            </a:r>
            <a:r>
              <a:rPr lang="de-DE" dirty="0"/>
              <a:t> will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mapping</a:t>
            </a:r>
            <a:endParaRPr lang="de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C3D246-82B2-48DD-B7CB-2E8741F4597C}"/>
              </a:ext>
            </a:extLst>
          </p:cNvPr>
          <p:cNvSpPr txBox="1"/>
          <p:nvPr/>
        </p:nvSpPr>
        <p:spPr>
          <a:xfrm>
            <a:off x="1828638" y="4240317"/>
            <a:ext cx="2739129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>
                <a:ea typeface="Cambria Math" panose="02040503050406030204" pitchFamily="18" charset="0"/>
              </a:rPr>
              <a:t>Real Material</a:t>
            </a: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839348-BEAD-4E00-AE2F-D68474C9F138}"/>
              </a:ext>
            </a:extLst>
          </p:cNvPr>
          <p:cNvSpPr txBox="1"/>
          <p:nvPr/>
        </p:nvSpPr>
        <p:spPr>
          <a:xfrm>
            <a:off x="8144933" y="4240317"/>
            <a:ext cx="3026148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ea typeface="Cambria Math" panose="02040503050406030204" pitchFamily="18" charset="0"/>
              </a:rPr>
              <a:t>Virtual Material</a:t>
            </a:r>
            <a:endParaRPr lang="de-DE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0F19435-1271-4CC4-BE2F-F2D062FBA2BB}"/>
              </a:ext>
            </a:extLst>
          </p:cNvPr>
          <p:cNvSpPr/>
          <p:nvPr/>
        </p:nvSpPr>
        <p:spPr>
          <a:xfrm>
            <a:off x="5431077" y="3979329"/>
            <a:ext cx="2078182" cy="982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619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</Words>
  <Application>Microsoft Office PowerPoint</Application>
  <PresentationFormat>Widescreen</PresentationFormat>
  <Paragraphs>75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Oster</dc:creator>
  <cp:lastModifiedBy>Alexander Oster</cp:lastModifiedBy>
  <cp:revision>26</cp:revision>
  <dcterms:created xsi:type="dcterms:W3CDTF">2020-10-28T17:36:43Z</dcterms:created>
  <dcterms:modified xsi:type="dcterms:W3CDTF">2020-11-05T18:36:27Z</dcterms:modified>
</cp:coreProperties>
</file>